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7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70" r:id="rId15"/>
    <p:sldId id="269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92"/>
    <p:restoredTop sz="94621"/>
  </p:normalViewPr>
  <p:slideViewPr>
    <p:cSldViewPr snapToGrid="0" snapToObjects="1">
      <p:cViewPr varScale="1">
        <p:scale>
          <a:sx n="111" d="100"/>
          <a:sy n="111" d="100"/>
        </p:scale>
        <p:origin x="111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36E8F-1965-6C44-A7B5-03BB9B497561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79E4CB-2F94-6A4A-B706-6952FC9133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016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0D008-60B2-0246-B113-8E855462598C}" type="datetimeFigureOut">
              <a:rPr lang="en-GB" smtClean="0"/>
              <a:t>31/10/2017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481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ABM and Cities</a:t>
            </a:r>
            <a:endParaRPr lang="en-GB" dirty="0"/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5015" y="4900063"/>
            <a:ext cx="1206969" cy="1699453"/>
          </a:xfrm>
          <a:prstGeom prst="rect">
            <a:avLst/>
          </a:prstGeom>
        </p:spPr>
      </p:pic>
      <p:sp>
        <p:nvSpPr>
          <p:cNvPr id="5" name="Content Placeholder 5"/>
          <p:cNvSpPr txBox="1">
            <a:spLocks/>
          </p:cNvSpPr>
          <p:nvPr/>
        </p:nvSpPr>
        <p:spPr>
          <a:xfrm>
            <a:off x="3621984" y="4900064"/>
            <a:ext cx="3886200" cy="16994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Alex D. Singleton, Seth E. </a:t>
            </a:r>
            <a:r>
              <a:rPr lang="en-GB" dirty="0" err="1" smtClean="0"/>
              <a:t>Spielman</a:t>
            </a:r>
            <a:r>
              <a:rPr lang="en-GB" dirty="0" smtClean="0"/>
              <a:t>, David C. </a:t>
            </a:r>
            <a:r>
              <a:rPr lang="en-GB" dirty="0" err="1" smtClean="0"/>
              <a:t>Folch</a:t>
            </a:r>
            <a:r>
              <a:rPr lang="en-GB" dirty="0" smtClean="0"/>
              <a:t> (2017) </a:t>
            </a:r>
            <a:r>
              <a:rPr lang="en-GB" i="1" dirty="0" smtClean="0"/>
              <a:t>Urban Analytics</a:t>
            </a:r>
            <a:r>
              <a:rPr lang="en-GB" dirty="0" smtClean="0"/>
              <a:t>. London: Sage.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7220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52" y="230537"/>
            <a:ext cx="7581900" cy="5715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122098" y="6119336"/>
            <a:ext cx="47704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Desire paths as an example of an emergent feature</a:t>
            </a:r>
            <a:br>
              <a:rPr lang="en-GB" sz="1400" dirty="0"/>
            </a:br>
            <a:r>
              <a:rPr lang="en-GB" sz="1400" i="1" dirty="0"/>
              <a:t>Source</a:t>
            </a:r>
            <a:r>
              <a:rPr lang="en-GB" sz="1400" dirty="0"/>
              <a:t>: Photograph by George Redgrave CC BY-ND 2.0 (Flickr</a:t>
            </a:r>
            <a:r>
              <a:rPr lang="en-GB" sz="1400" dirty="0" smtClean="0"/>
              <a:t>)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734926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Complex Systems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Multiple </a:t>
            </a:r>
            <a:r>
              <a:rPr lang="en-US" i="1" dirty="0" smtClean="0"/>
              <a:t>equilibrium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odels </a:t>
            </a:r>
            <a:r>
              <a:rPr lang="en-US" dirty="0"/>
              <a:t>may have a number of steady states that are maintained under quite different parameter settings. </a:t>
            </a:r>
          </a:p>
          <a:p>
            <a:r>
              <a:rPr lang="en-US" i="1" dirty="0" smtClean="0"/>
              <a:t>Non-stationary </a:t>
            </a:r>
            <a:endParaRPr lang="en-US" dirty="0" smtClean="0"/>
          </a:p>
          <a:p>
            <a:pPr lvl="1"/>
            <a:r>
              <a:rPr lang="en-US" dirty="0" smtClean="0"/>
              <a:t>Stochastic </a:t>
            </a:r>
            <a:r>
              <a:rPr lang="en-US" dirty="0"/>
              <a:t>outputs that change after each run. </a:t>
            </a:r>
          </a:p>
          <a:p>
            <a:r>
              <a:rPr lang="en-US" i="1" dirty="0"/>
              <a:t>Self-organization </a:t>
            </a:r>
            <a:endParaRPr lang="en-US" i="1" dirty="0" smtClean="0"/>
          </a:p>
          <a:p>
            <a:pPr lvl="1"/>
            <a:r>
              <a:rPr lang="en-US" dirty="0" smtClean="0"/>
              <a:t>Various </a:t>
            </a:r>
            <a:r>
              <a:rPr lang="en-US" dirty="0"/>
              <a:t>dynamic behaviors ranging from chaotic to regular oscillations between different steady states. </a:t>
            </a:r>
          </a:p>
          <a:p>
            <a:r>
              <a:rPr lang="en-US" i="1" dirty="0" smtClean="0"/>
              <a:t>Phase </a:t>
            </a:r>
            <a:r>
              <a:rPr lang="en-US" i="1" dirty="0"/>
              <a:t>transitions </a:t>
            </a:r>
            <a:endParaRPr lang="en-US" i="1" dirty="0" smtClean="0"/>
          </a:p>
          <a:p>
            <a:pPr lvl="1"/>
            <a:r>
              <a:rPr lang="en-US" dirty="0" smtClean="0"/>
              <a:t>May </a:t>
            </a:r>
            <a:r>
              <a:rPr lang="en-US" dirty="0"/>
              <a:t>occur between different steady states.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4216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Agent-Based Models: Example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0" y="1554739"/>
            <a:ext cx="7886700" cy="418018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28650" y="5920924"/>
            <a:ext cx="827512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A MASON graphical user interface showing a cholera disease agent-based model of the </a:t>
            </a:r>
            <a:r>
              <a:rPr lang="en-GB" sz="1400" dirty="0" err="1"/>
              <a:t>Dadaab</a:t>
            </a:r>
            <a:r>
              <a:rPr lang="en-GB" sz="1400" dirty="0"/>
              <a:t> refugee camp in </a:t>
            </a:r>
            <a:r>
              <a:rPr lang="en-GB" sz="1400" dirty="0" smtClean="0"/>
              <a:t>Kenya</a:t>
            </a:r>
          </a:p>
          <a:p>
            <a:r>
              <a:rPr lang="en-GB" sz="1400" i="1" dirty="0" smtClean="0"/>
              <a:t>Source</a:t>
            </a:r>
            <a:r>
              <a:rPr lang="en-GB" sz="1400" dirty="0"/>
              <a:t>: Crooks and </a:t>
            </a:r>
            <a:r>
              <a:rPr lang="en-GB" sz="1400" dirty="0" err="1"/>
              <a:t>Hailegiorgis</a:t>
            </a:r>
            <a:r>
              <a:rPr lang="en-GB" sz="1400" dirty="0"/>
              <a:t> (2014). Reproduced with </a:t>
            </a:r>
            <a:r>
              <a:rPr lang="en-GB" sz="1400" dirty="0" smtClean="0"/>
              <a:t>permission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05831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Agent-Based </a:t>
            </a:r>
            <a:r>
              <a:rPr lang="en-GB" dirty="0"/>
              <a:t>Models: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52511" y="1515659"/>
            <a:ext cx="5638978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70008" y="6063337"/>
            <a:ext cx="74577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Graphical output showing different traffic volumes</a:t>
            </a:r>
            <a:br>
              <a:rPr lang="en-GB" sz="1400" dirty="0"/>
            </a:br>
            <a:r>
              <a:rPr lang="en-GB" sz="1400" i="1" dirty="0"/>
              <a:t>Source: </a:t>
            </a:r>
            <a:r>
              <a:rPr lang="en-GB" sz="1400" dirty="0" err="1"/>
              <a:t>www.matsim.org</a:t>
            </a:r>
            <a:r>
              <a:rPr lang="en-GB" sz="1400" dirty="0"/>
              <a:t>/scenario/</a:t>
            </a:r>
            <a:r>
              <a:rPr lang="en-GB" sz="1400" dirty="0" err="1"/>
              <a:t>quito-ecuador</a:t>
            </a:r>
            <a:r>
              <a:rPr lang="en-GB" sz="1400" dirty="0"/>
              <a:t>. Reproduced with </a:t>
            </a:r>
            <a:r>
              <a:rPr lang="en-GB" sz="1400" dirty="0" smtClean="0"/>
              <a:t>permission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682594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Agent-Based </a:t>
            </a:r>
            <a:r>
              <a:rPr lang="en-GB" dirty="0"/>
              <a:t>Models: Example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2956" y="1825625"/>
            <a:ext cx="4298087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67487" y="6176963"/>
            <a:ext cx="640123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An agent-based model considering burglary </a:t>
            </a:r>
            <a:endParaRPr lang="en-GB" sz="1400" dirty="0" smtClean="0"/>
          </a:p>
          <a:p>
            <a:r>
              <a:rPr lang="en-GB" sz="1400" i="1" dirty="0" smtClean="0"/>
              <a:t>Source</a:t>
            </a:r>
            <a:r>
              <a:rPr lang="en-GB" sz="1400" dirty="0"/>
              <a:t>: </a:t>
            </a:r>
            <a:r>
              <a:rPr lang="en-GB" sz="1400" dirty="0" err="1"/>
              <a:t>Malleson</a:t>
            </a:r>
            <a:r>
              <a:rPr lang="en-GB" sz="1400" dirty="0"/>
              <a:t> (2010). Reprinted with </a:t>
            </a:r>
            <a:r>
              <a:rPr lang="en-GB" sz="1400" dirty="0" smtClean="0"/>
              <a:t>permission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862760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Conclusions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Disaggregate </a:t>
            </a:r>
            <a:r>
              <a:rPr lang="en-GB" dirty="0" err="1" smtClean="0"/>
              <a:t>modeling</a:t>
            </a:r>
            <a:r>
              <a:rPr lang="en-GB" dirty="0" smtClean="0"/>
              <a:t> has a particular use case over aggregate models</a:t>
            </a:r>
          </a:p>
          <a:p>
            <a:pPr lvl="1"/>
            <a:r>
              <a:rPr lang="en-GB" dirty="0" smtClean="0"/>
              <a:t>Useful for the exploration of complex systems</a:t>
            </a:r>
          </a:p>
          <a:p>
            <a:r>
              <a:rPr lang="en-GB" dirty="0" smtClean="0"/>
              <a:t>Various </a:t>
            </a:r>
            <a:r>
              <a:rPr lang="en-GB" dirty="0" err="1" smtClean="0"/>
              <a:t>modeling</a:t>
            </a:r>
            <a:r>
              <a:rPr lang="en-GB" dirty="0" smtClean="0"/>
              <a:t> frameworks / approaches; multiple software implementations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0076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Learning Objectives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Differences between aggregate and disaggregate modeling frameworks. </a:t>
            </a:r>
          </a:p>
          <a:p>
            <a:r>
              <a:rPr lang="en-US" dirty="0"/>
              <a:t> The main features of cellular automata, microsimulation, and agent-based modeling. </a:t>
            </a:r>
          </a:p>
          <a:p>
            <a:r>
              <a:rPr lang="en-US" dirty="0"/>
              <a:t> What agents are, and how they function within an agent-based model. </a:t>
            </a:r>
          </a:p>
          <a:p>
            <a:r>
              <a:rPr lang="en-US" dirty="0"/>
              <a:t> Those features of a complex system. </a:t>
            </a:r>
          </a:p>
          <a:p>
            <a:r>
              <a:rPr lang="en-US" dirty="0"/>
              <a:t> Constraints on the operational use of agent-based models.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702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Cities as Interacting Parts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P</a:t>
            </a:r>
            <a:r>
              <a:rPr lang="en-US" dirty="0" smtClean="0"/>
              <a:t>ossible </a:t>
            </a:r>
            <a:r>
              <a:rPr lang="en-US" dirty="0"/>
              <a:t>to consider cities as </a:t>
            </a:r>
            <a:r>
              <a:rPr lang="en-US" dirty="0" smtClean="0"/>
              <a:t>collections </a:t>
            </a:r>
            <a:r>
              <a:rPr lang="en-US" dirty="0"/>
              <a:t>of interacting </a:t>
            </a:r>
            <a:r>
              <a:rPr lang="en-US" dirty="0" smtClean="0"/>
              <a:t>entities</a:t>
            </a:r>
          </a:p>
          <a:p>
            <a:r>
              <a:rPr lang="en-US" dirty="0"/>
              <a:t>When cities are studied at an aggregate level it is often difficult to observe outcomes that may emerge through a collective of individual-level behaviors </a:t>
            </a:r>
          </a:p>
          <a:p>
            <a:r>
              <a:rPr lang="en-US" b="1" dirty="0" smtClean="0"/>
              <a:t>Popularity</a:t>
            </a:r>
            <a:r>
              <a:rPr lang="en-US" dirty="0" smtClean="0"/>
              <a:t> </a:t>
            </a:r>
            <a:r>
              <a:rPr lang="en-US" dirty="0"/>
              <a:t>of aggregate </a:t>
            </a:r>
            <a:r>
              <a:rPr lang="en-US" dirty="0" smtClean="0"/>
              <a:t>modeling</a:t>
            </a:r>
          </a:p>
          <a:p>
            <a:pPr lvl="1"/>
            <a:r>
              <a:rPr lang="en-US" dirty="0" smtClean="0"/>
              <a:t>Historically </a:t>
            </a:r>
            <a:r>
              <a:rPr lang="en-US" dirty="0"/>
              <a:t>limited </a:t>
            </a:r>
            <a:r>
              <a:rPr lang="en-US" dirty="0" smtClean="0"/>
              <a:t>availability </a:t>
            </a:r>
            <a:r>
              <a:rPr lang="en-US" dirty="0"/>
              <a:t>of disaggregate data </a:t>
            </a:r>
            <a:endParaRPr lang="en-US" dirty="0" smtClean="0"/>
          </a:p>
          <a:p>
            <a:pPr lvl="1"/>
            <a:r>
              <a:rPr lang="en-US" dirty="0" smtClean="0"/>
              <a:t>Often </a:t>
            </a:r>
            <a:r>
              <a:rPr lang="en-US" dirty="0"/>
              <a:t>easier to implement aggregate </a:t>
            </a:r>
            <a:r>
              <a:rPr lang="en-US" dirty="0" smtClean="0"/>
              <a:t>modeling</a:t>
            </a:r>
          </a:p>
          <a:p>
            <a:pPr lvl="1"/>
            <a:r>
              <a:rPr lang="en-US" dirty="0" smtClean="0"/>
              <a:t>For applications </a:t>
            </a:r>
            <a:r>
              <a:rPr lang="en-US" dirty="0"/>
              <a:t>that require empirical specification or evaluation, urban data are more prevalently available at an aggregated rather than individual </a:t>
            </a:r>
            <a:r>
              <a:rPr lang="en-US" dirty="0" smtClean="0"/>
              <a:t>scale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84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Cities as Interacting Parts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Problems with aggregate models</a:t>
            </a:r>
          </a:p>
          <a:p>
            <a:pPr lvl="1"/>
            <a:r>
              <a:rPr lang="en-GB" dirty="0"/>
              <a:t>C</a:t>
            </a:r>
            <a:r>
              <a:rPr lang="en-GB" dirty="0" smtClean="0"/>
              <a:t>an </a:t>
            </a:r>
            <a:r>
              <a:rPr lang="en-GB" dirty="0"/>
              <a:t>be constraining when an objective of the analysis relates to the examination of individual </a:t>
            </a:r>
            <a:r>
              <a:rPr lang="en-GB" dirty="0" err="1" smtClean="0"/>
              <a:t>behaviors</a:t>
            </a:r>
            <a:endParaRPr lang="en-GB" dirty="0" smtClean="0"/>
          </a:p>
          <a:p>
            <a:pPr lvl="2"/>
            <a:r>
              <a:rPr lang="en-GB" dirty="0" smtClean="0"/>
              <a:t>Specifically </a:t>
            </a:r>
            <a:r>
              <a:rPr lang="en-GB" dirty="0"/>
              <a:t>when these are concerned with interactivity or non-linear dynamics </a:t>
            </a:r>
          </a:p>
          <a:p>
            <a:r>
              <a:rPr lang="en-GB" dirty="0"/>
              <a:t>Three of the main methodological frameworks </a:t>
            </a:r>
            <a:endParaRPr lang="en-GB" dirty="0" smtClean="0"/>
          </a:p>
          <a:p>
            <a:pPr lvl="1"/>
            <a:r>
              <a:rPr lang="en-GB" i="1" dirty="0" smtClean="0"/>
              <a:t>Cellular automata</a:t>
            </a:r>
            <a:endParaRPr lang="en-GB" dirty="0" smtClean="0"/>
          </a:p>
          <a:p>
            <a:pPr lvl="1"/>
            <a:r>
              <a:rPr lang="en-GB" i="1" dirty="0" smtClean="0"/>
              <a:t>Spatial microsimulation</a:t>
            </a:r>
            <a:endParaRPr lang="en-GB" dirty="0" smtClean="0"/>
          </a:p>
          <a:p>
            <a:pPr lvl="1"/>
            <a:r>
              <a:rPr lang="en-GB" i="1" dirty="0" smtClean="0"/>
              <a:t>Agent-based </a:t>
            </a:r>
            <a:r>
              <a:rPr lang="en-GB" i="1" dirty="0" err="1"/>
              <a:t>modeling</a:t>
            </a:r>
            <a:r>
              <a:rPr lang="en-GB" dirty="0"/>
              <a:t>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348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Schelling </a:t>
            </a:r>
            <a:r>
              <a:rPr lang="en-US" dirty="0" smtClean="0"/>
              <a:t>Model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Thomas Schelling </a:t>
            </a:r>
            <a:r>
              <a:rPr lang="mr-IN" dirty="0" smtClean="0"/>
              <a:t>–</a:t>
            </a:r>
            <a:r>
              <a:rPr lang="en-US" dirty="0" smtClean="0"/>
              <a:t> US Economist (1921</a:t>
            </a:r>
            <a:r>
              <a:rPr lang="mr-IN" dirty="0" smtClean="0"/>
              <a:t>–</a:t>
            </a:r>
            <a:r>
              <a:rPr lang="en-US" dirty="0" smtClean="0"/>
              <a:t>2016)</a:t>
            </a:r>
          </a:p>
          <a:p>
            <a:r>
              <a:rPr lang="en-US" dirty="0" smtClean="0"/>
              <a:t>The </a:t>
            </a:r>
            <a:r>
              <a:rPr lang="en-US" dirty="0"/>
              <a:t>motivations of </a:t>
            </a:r>
            <a:r>
              <a:rPr lang="en-US" dirty="0" smtClean="0"/>
              <a:t>individuals </a:t>
            </a:r>
            <a:r>
              <a:rPr lang="en-US" dirty="0"/>
              <a:t>can create aggregate level outcomes that are at odds with what individuals want </a:t>
            </a:r>
            <a:endParaRPr lang="en-US" dirty="0" smtClean="0"/>
          </a:p>
          <a:p>
            <a:pPr lvl="1"/>
            <a:r>
              <a:rPr lang="en-US" dirty="0" err="1"/>
              <a:t>e</a:t>
            </a:r>
            <a:r>
              <a:rPr lang="en-US" dirty="0" err="1" smtClean="0"/>
              <a:t>.g</a:t>
            </a:r>
            <a:r>
              <a:rPr lang="en-US" dirty="0" smtClean="0"/>
              <a:t> - If </a:t>
            </a:r>
            <a:r>
              <a:rPr lang="en-US" dirty="0"/>
              <a:t>individuals prefer to live in a neighborhood that is 51% the same </a:t>
            </a:r>
            <a:r>
              <a:rPr lang="en-US" dirty="0" smtClean="0"/>
              <a:t>race</a:t>
            </a:r>
          </a:p>
          <a:p>
            <a:pPr lvl="2"/>
            <a:r>
              <a:rPr lang="en-US" dirty="0" smtClean="0"/>
              <a:t> </a:t>
            </a:r>
            <a:r>
              <a:rPr lang="en-US" dirty="0"/>
              <a:t>a fairly integrated </a:t>
            </a:r>
            <a:r>
              <a:rPr lang="en-US" dirty="0" smtClean="0"/>
              <a:t>neighborhood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cumulative results of individuals seeking such a neighborhood composition is that almost total segregation </a:t>
            </a:r>
            <a:r>
              <a:rPr lang="en-US" dirty="0" smtClean="0"/>
              <a:t>emerges</a:t>
            </a:r>
          </a:p>
          <a:p>
            <a:pPr lvl="2"/>
            <a:r>
              <a:rPr lang="en-US" dirty="0" smtClean="0"/>
              <a:t>The individual </a:t>
            </a:r>
            <a:r>
              <a:rPr lang="en-US" dirty="0"/>
              <a:t>motives (for integration) would not have been observable from the aggregate (segregated) </a:t>
            </a:r>
            <a:r>
              <a:rPr lang="en-US" dirty="0" smtClean="0"/>
              <a:t>landscape</a:t>
            </a:r>
          </a:p>
          <a:p>
            <a:r>
              <a:rPr lang="en-US" dirty="0"/>
              <a:t>Schelling first developed this idea as </a:t>
            </a:r>
            <a:r>
              <a:rPr lang="en-US" dirty="0" smtClean="0"/>
              <a:t>simple </a:t>
            </a:r>
            <a:r>
              <a:rPr lang="en-US" dirty="0"/>
              <a:t>checkers like game, but it was subsequently converted into computer models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3323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Schelling Model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4273" y="1513900"/>
            <a:ext cx="6412498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53683" y="5851627"/>
            <a:ext cx="853459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A </a:t>
            </a:r>
            <a:r>
              <a:rPr lang="en-GB" sz="1400" dirty="0" err="1"/>
              <a:t>NetLogo</a:t>
            </a:r>
            <a:r>
              <a:rPr lang="en-GB" sz="1400" dirty="0"/>
              <a:t> implementation of the Schelling model </a:t>
            </a:r>
          </a:p>
          <a:p>
            <a:r>
              <a:rPr lang="en-GB" sz="1400" i="1" dirty="0"/>
              <a:t>Source</a:t>
            </a:r>
            <a:r>
              <a:rPr lang="en-GB" sz="1400" dirty="0"/>
              <a:t>: </a:t>
            </a:r>
            <a:r>
              <a:rPr lang="en-GB" sz="1400" dirty="0" err="1"/>
              <a:t>Wilensky</a:t>
            </a:r>
            <a:r>
              <a:rPr lang="en-GB" sz="1400" dirty="0"/>
              <a:t>, U. (1999). </a:t>
            </a:r>
            <a:r>
              <a:rPr lang="en-GB" sz="1400" dirty="0" err="1"/>
              <a:t>NetLogo</a:t>
            </a:r>
            <a:r>
              <a:rPr lang="en-GB" sz="1400" dirty="0"/>
              <a:t>. http://</a:t>
            </a:r>
            <a:r>
              <a:rPr lang="en-GB" sz="1400" dirty="0" err="1"/>
              <a:t>ccl.northwestern.edu</a:t>
            </a:r>
            <a:r>
              <a:rPr lang="en-GB" sz="1400" dirty="0"/>
              <a:t>/</a:t>
            </a:r>
            <a:r>
              <a:rPr lang="en-GB" sz="1400" dirty="0" err="1"/>
              <a:t>netlogo</a:t>
            </a:r>
            <a:r>
              <a:rPr lang="en-GB" sz="1400" dirty="0"/>
              <a:t>/. </a:t>
            </a:r>
            <a:r>
              <a:rPr lang="en-GB" sz="1400" dirty="0" err="1"/>
              <a:t>Center</a:t>
            </a:r>
            <a:r>
              <a:rPr lang="en-GB" sz="1400" dirty="0"/>
              <a:t> for Connected Learning and Computer-Based </a:t>
            </a:r>
            <a:r>
              <a:rPr lang="en-GB" sz="1400" dirty="0" err="1"/>
              <a:t>Modeling</a:t>
            </a:r>
            <a:r>
              <a:rPr lang="en-GB" sz="1400" dirty="0"/>
              <a:t>, </a:t>
            </a:r>
            <a:r>
              <a:rPr lang="en-GB" sz="1400" dirty="0" err="1"/>
              <a:t>Northwestern</a:t>
            </a:r>
            <a:r>
              <a:rPr lang="en-GB" sz="1400" dirty="0"/>
              <a:t> University, Evanston, IL. </a:t>
            </a:r>
          </a:p>
        </p:txBody>
      </p:sp>
    </p:spTree>
    <p:extLst>
      <p:ext uri="{BB962C8B-B14F-4D97-AF65-F5344CB8AC3E}">
        <p14:creationId xmlns:p14="http://schemas.microsoft.com/office/powerpoint/2010/main" val="1959113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</a:t>
            </a:r>
            <a:r>
              <a:rPr lang="en-US" dirty="0" smtClean="0"/>
              <a:t>automata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</a:t>
            </a:r>
            <a:r>
              <a:rPr lang="en-US" dirty="0" smtClean="0"/>
              <a:t>efined </a:t>
            </a:r>
            <a:r>
              <a:rPr lang="en-US" dirty="0"/>
              <a:t>as a grid of cells (like a checker board), each cell is called an “automata</a:t>
            </a:r>
            <a:r>
              <a:rPr lang="en-US" dirty="0" smtClean="0"/>
              <a:t>”.</a:t>
            </a:r>
          </a:p>
          <a:p>
            <a:r>
              <a:rPr lang="en-US" dirty="0" smtClean="0"/>
              <a:t>Each </a:t>
            </a:r>
            <a:r>
              <a:rPr lang="en-US" dirty="0"/>
              <a:t>automata stores a numeric </a:t>
            </a:r>
            <a:r>
              <a:rPr lang="en-US" dirty="0" smtClean="0"/>
              <a:t>value.</a:t>
            </a:r>
          </a:p>
          <a:p>
            <a:r>
              <a:rPr lang="en-US" dirty="0" smtClean="0"/>
              <a:t>As </a:t>
            </a:r>
            <a:r>
              <a:rPr lang="en-US" dirty="0"/>
              <a:t>a model runs through a series of time steps, each automata can change their assigned value (state) based on a set of rules which takes into consideration those values in the </a:t>
            </a:r>
            <a:r>
              <a:rPr lang="en-US" dirty="0" smtClean="0"/>
              <a:t>surrounding </a:t>
            </a:r>
            <a:r>
              <a:rPr lang="en-US" dirty="0"/>
              <a:t>cells (neighborhood). </a:t>
            </a:r>
          </a:p>
          <a:p>
            <a:endParaRPr lang="en-GB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9150" y="1690689"/>
            <a:ext cx="3886200" cy="261556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5283953" y="4565845"/>
            <a:ext cx="323139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A SLEUTH model for San Diego in 2030 showing predicted levels of urbanization </a:t>
            </a:r>
            <a:r>
              <a:rPr lang="en-GB" sz="1400" i="1" dirty="0"/>
              <a:t>Source</a:t>
            </a:r>
            <a:r>
              <a:rPr lang="en-GB" sz="1400" dirty="0"/>
              <a:t>: Keith Clarke, UCSB, USA. Reprinted with </a:t>
            </a:r>
            <a:r>
              <a:rPr lang="en-GB" sz="1400" dirty="0" smtClean="0"/>
              <a:t>permission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092422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Agent-Based Models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Agent-based modeling (ABM) is a collective term for a software simulation technique that enables interactivity between individual entities </a:t>
            </a:r>
          </a:p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43254" y="3034878"/>
            <a:ext cx="6657491" cy="33435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62046" y="6378418"/>
            <a:ext cx="648896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Some popular open source ABM frameworks </a:t>
            </a:r>
          </a:p>
        </p:txBody>
      </p:sp>
    </p:spTree>
    <p:extLst>
      <p:ext uri="{BB962C8B-B14F-4D97-AF65-F5344CB8AC3E}">
        <p14:creationId xmlns:p14="http://schemas.microsoft.com/office/powerpoint/2010/main" val="1828379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Agent-Based </a:t>
            </a:r>
            <a:r>
              <a:rPr lang="en-GB" dirty="0"/>
              <a:t>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Typically </a:t>
            </a:r>
            <a:r>
              <a:rPr lang="en-US" dirty="0"/>
              <a:t>initiated with a simple set of rules that are specified at a micro level (e.g., individuals) </a:t>
            </a:r>
            <a:endParaRPr lang="en-US" dirty="0" smtClean="0"/>
          </a:p>
          <a:p>
            <a:pPr lvl="1"/>
            <a:r>
              <a:rPr lang="en-US" dirty="0" smtClean="0"/>
              <a:t>derived </a:t>
            </a:r>
            <a:r>
              <a:rPr lang="en-US" dirty="0"/>
              <a:t>from </a:t>
            </a:r>
            <a:r>
              <a:rPr lang="en-US" dirty="0" smtClean="0"/>
              <a:t>theory/empirical observation</a:t>
            </a:r>
          </a:p>
          <a:p>
            <a:r>
              <a:rPr lang="en-US" dirty="0" smtClean="0"/>
              <a:t>Rule </a:t>
            </a:r>
            <a:r>
              <a:rPr lang="en-US" dirty="0"/>
              <a:t>sets govern how each agent interacts with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</a:t>
            </a:r>
            <a:r>
              <a:rPr lang="en-US" dirty="0"/>
              <a:t>other agents within the simulation and their </a:t>
            </a:r>
            <a:r>
              <a:rPr lang="en-US" dirty="0" smtClean="0"/>
              <a:t>environment</a:t>
            </a:r>
          </a:p>
          <a:p>
            <a:r>
              <a:rPr lang="en-US" dirty="0"/>
              <a:t>Over the course of a </a:t>
            </a:r>
            <a:r>
              <a:rPr lang="en-US" dirty="0" smtClean="0"/>
              <a:t>simulation the </a:t>
            </a:r>
            <a:r>
              <a:rPr lang="en-US" dirty="0"/>
              <a:t>macro-level outcomes emerge as a result of a complex of </a:t>
            </a:r>
            <a:r>
              <a:rPr lang="en-US" dirty="0" smtClean="0"/>
              <a:t>individual-level </a:t>
            </a:r>
            <a:r>
              <a:rPr lang="en-US" dirty="0"/>
              <a:t>adaptive behavior, including various types of non-linear dynamics </a:t>
            </a:r>
            <a:endParaRPr lang="en-US" dirty="0" smtClean="0"/>
          </a:p>
          <a:p>
            <a:pPr lvl="1"/>
            <a:r>
              <a:rPr lang="en-US" dirty="0"/>
              <a:t>referred to as </a:t>
            </a:r>
            <a:r>
              <a:rPr lang="en-US" i="1" dirty="0" smtClean="0"/>
              <a:t>emergence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000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7799</TotalTime>
  <Words>610</Words>
  <Application>Microsoft Office PowerPoint</Application>
  <PresentationFormat>On-screen Show (4:3)</PresentationFormat>
  <Paragraphs>74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Mangal</vt:lpstr>
      <vt:lpstr>Office Theme</vt:lpstr>
      <vt:lpstr>ABM and Cities</vt:lpstr>
      <vt:lpstr>Learning Objectives</vt:lpstr>
      <vt:lpstr>Cities as Interacting Parts</vt:lpstr>
      <vt:lpstr>Cities as Interacting Parts</vt:lpstr>
      <vt:lpstr>Schelling Model</vt:lpstr>
      <vt:lpstr>Schelling Model</vt:lpstr>
      <vt:lpstr>Cellular automata</vt:lpstr>
      <vt:lpstr>Agent-Based Models</vt:lpstr>
      <vt:lpstr>Agent-Based Models</vt:lpstr>
      <vt:lpstr>PowerPoint Presentation</vt:lpstr>
      <vt:lpstr>Complex Systems</vt:lpstr>
      <vt:lpstr>Agent-Based Models: Example</vt:lpstr>
      <vt:lpstr>Agent-Based Models: Example</vt:lpstr>
      <vt:lpstr>Agent-Based Models: Example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Singleton, Alexander</dc:creator>
  <cp:lastModifiedBy>Katherine Haw</cp:lastModifiedBy>
  <cp:revision>392</cp:revision>
  <dcterms:created xsi:type="dcterms:W3CDTF">2017-09-18T06:06:42Z</dcterms:created>
  <dcterms:modified xsi:type="dcterms:W3CDTF">2017-10-31T12:51:49Z</dcterms:modified>
</cp:coreProperties>
</file>

<file path=docProps/thumbnail.jpeg>
</file>